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1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33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220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hyperlink" Target="https://gamma.app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3216473" y="3353872"/>
            <a:ext cx="8197453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 </a:t>
            </a:r>
            <a:r>
              <a:rPr lang="en-US" sz="5249" dirty="0" smtClean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SMART </a:t>
            </a:r>
            <a:r>
              <a:rPr lang="en-US" sz="524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HOME 프로젝트</a:t>
            </a:r>
            <a:endParaRPr lang="en-US" sz="5249" dirty="0"/>
          </a:p>
        </p:txBody>
      </p:sp>
      <p:sp>
        <p:nvSpPr>
          <p:cNvPr id="7" name="Text 3"/>
          <p:cNvSpPr/>
          <p:nvPr/>
        </p:nvSpPr>
        <p:spPr>
          <a:xfrm>
            <a:off x="2037993" y="45203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93614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Oracle Scheduler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229338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매일 4시에 7일 이상 경과한 센서 데이터는 삭제처리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273760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결제금액 사전등록 api를 이용하기 위한 order_info 테이블의 불필요 레코드 삭제처리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318182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procedure와 job을 이용하여 처리한다.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4037052"/>
            <a:ext cx="5006221" cy="1025604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4037052"/>
            <a:ext cx="5006221" cy="2648903"/>
          </a:xfrm>
          <a:prstGeom prst="rect">
            <a:avLst/>
          </a:prstGeom>
        </p:spPr>
      </p:pic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2067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Web Project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3" y="523434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스마트홈 구축 회사의 홈페이지 프로젝트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583965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스마트홈 App 과 DB, IoT 허브 사이의 통신을 관리하는 미들웨어 프로젝트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644497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jdk 11 / Spring 5.3.6</a:t>
            </a:r>
            <a:endParaRPr lang="en-US" sz="1750" dirty="0"/>
          </a:p>
        </p:txBody>
      </p:sp>
      <p:pic>
        <p:nvPicPr>
          <p:cNvPr id="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40825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Front Design</a:t>
            </a:r>
            <a:endParaRPr lang="en-US" sz="3499" dirty="0"/>
          </a:p>
        </p:txBody>
      </p:sp>
      <p:sp>
        <p:nvSpPr>
          <p:cNvPr id="6" name="Shape 3"/>
          <p:cNvSpPr/>
          <p:nvPr/>
        </p:nvSpPr>
        <p:spPr>
          <a:xfrm>
            <a:off x="833199" y="2646164"/>
            <a:ext cx="9306401" cy="1926550"/>
          </a:xfrm>
          <a:prstGeom prst="roundRect">
            <a:avLst>
              <a:gd name="adj" fmla="val 51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40819" y="2653784"/>
            <a:ext cx="9291161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063109" y="2794635"/>
            <a:ext cx="407384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jsp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588913" y="2794635"/>
            <a:ext cx="432089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40819" y="3290888"/>
            <a:ext cx="9291161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63109" y="3431738"/>
            <a:ext cx="407384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jstl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588913" y="3431738"/>
            <a:ext cx="432089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40819" y="3927991"/>
            <a:ext cx="9291161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63109" y="4068842"/>
            <a:ext cx="407384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부트스트랩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588913" y="4068842"/>
            <a:ext cx="432089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jquery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833199" y="4822627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33199" y="5427940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833199" y="6033254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511975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Web Dependencies</a:t>
            </a:r>
            <a:endParaRPr lang="en-US" sz="3499" dirty="0"/>
          </a:p>
        </p:txBody>
      </p:sp>
      <p:sp>
        <p:nvSpPr>
          <p:cNvPr id="6" name="Shape 3"/>
          <p:cNvSpPr/>
          <p:nvPr/>
        </p:nvSpPr>
        <p:spPr>
          <a:xfrm>
            <a:off x="833199" y="2317313"/>
            <a:ext cx="9306401" cy="4400193"/>
          </a:xfrm>
          <a:prstGeom prst="roundRect">
            <a:avLst>
              <a:gd name="adj" fmla="val 227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40819" y="2324933"/>
            <a:ext cx="9291161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063109" y="2465784"/>
            <a:ext cx="2341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firebase cloud messaging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856077" y="2465784"/>
            <a:ext cx="60537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무료로 메시지를 전송할 수 있는 교차 플랫폼 메시징 솔루션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40819" y="3317438"/>
            <a:ext cx="9291161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63109" y="3458289"/>
            <a:ext cx="23410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commons-fileupload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3856077" y="3458289"/>
            <a:ext cx="60537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첨부파일 업로드/다운로드를 위한 라이브러리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40819" y="3954542"/>
            <a:ext cx="9291161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63109" y="4095393"/>
            <a:ext cx="23410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lombok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856077" y="4095393"/>
            <a:ext cx="60537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getter, setter를 자동으로 생성해주는 라이브러리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840819" y="4591645"/>
            <a:ext cx="9291161" cy="11257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1063109" y="4732496"/>
            <a:ext cx="23410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mybatis,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63109" y="5221129"/>
            <a:ext cx="23410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commons-dbcp2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856077" y="4732496"/>
            <a:ext cx="60537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DB를 효율적으로 다룰 수 있게 도와주는 프레임워크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840819" y="5717381"/>
            <a:ext cx="9291161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63109" y="5858232"/>
            <a:ext cx="23410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tiles-jsp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3856077" y="5858232"/>
            <a:ext cx="605373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레이아웃 템플릿 엔진으로 반복되는 부분 관리를 도와주는 프레임워크</a:t>
            </a:r>
            <a:endParaRPr lang="en-US" sz="1750" dirty="0"/>
          </a:p>
        </p:txBody>
      </p:sp>
      <p:pic>
        <p:nvPicPr>
          <p:cNvPr id="23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10038"/>
            <a:ext cx="6909554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GoogleDriveAPI - 구글드라이브 API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3265289"/>
            <a:ext cx="44288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첨부파일 등 용량이 큰 파일을 저장하기 위한 전용 드라이브 이용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4064913"/>
            <a:ext cx="44288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서버를 클라우드 서버 이용 시 저장용량 문제가 발생할 가능성을 고려함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4864537"/>
            <a:ext cx="44288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client_id와 client_secret, redirect uri 등을 담은 credentials.json 파일을 이용해 오프라인 access token을 받아 사용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874" y="3265289"/>
            <a:ext cx="5228034" cy="2403277"/>
          </a:xfrm>
          <a:prstGeom prst="rect">
            <a:avLst/>
          </a:prstGeom>
        </p:spPr>
      </p:pic>
      <p:pic>
        <p:nvPicPr>
          <p:cNvPr id="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456378" y="562570"/>
            <a:ext cx="4091583" cy="5114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27"/>
              </a:lnSpc>
              <a:buNone/>
            </a:pPr>
            <a:r>
              <a:rPr lang="en-US" sz="3222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Home</a:t>
            </a:r>
            <a:endParaRPr lang="en-US" sz="3222" dirty="0"/>
          </a:p>
        </p:txBody>
      </p:sp>
      <p:sp>
        <p:nvSpPr>
          <p:cNvPr id="5" name="Text 3"/>
          <p:cNvSpPr/>
          <p:nvPr/>
        </p:nvSpPr>
        <p:spPr>
          <a:xfrm>
            <a:off x="2783562" y="1304211"/>
            <a:ext cx="9390459" cy="327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577"/>
              </a:lnSpc>
              <a:buSzPct val="100000"/>
              <a:buChar char="•"/>
            </a:pPr>
            <a:r>
              <a:rPr lang="en-US" sz="161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모달창을 활용해 신제품 및 베스트 셀러 소개 및 링크 연결 </a:t>
            </a:r>
            <a:endParaRPr lang="en-US" sz="1611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378" y="2091690"/>
            <a:ext cx="4404836" cy="167771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378" y="3999548"/>
            <a:ext cx="4404836" cy="505182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378" y="4734878"/>
            <a:ext cx="4404836" cy="2038707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7945" y="2091690"/>
            <a:ext cx="4813578" cy="2123599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7945" y="4445437"/>
            <a:ext cx="4813578" cy="243625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456378" y="7341989"/>
            <a:ext cx="9717643" cy="327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7"/>
              </a:lnSpc>
              <a:buNone/>
            </a:pPr>
            <a:endParaRPr lang="en-US" sz="1611" dirty="0"/>
          </a:p>
        </p:txBody>
      </p:sp>
      <p:pic>
        <p:nvPicPr>
          <p:cNvPr id="12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3229570" y="474107"/>
            <a:ext cx="3440430" cy="4300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86"/>
              </a:lnSpc>
              <a:buNone/>
            </a:pPr>
            <a:r>
              <a:rPr lang="en-US" sz="270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Tiles</a:t>
            </a:r>
            <a:endParaRPr lang="en-US" sz="2709" dirty="0"/>
          </a:p>
        </p:txBody>
      </p:sp>
      <p:sp>
        <p:nvSpPr>
          <p:cNvPr id="5" name="Text 3"/>
          <p:cNvSpPr/>
          <p:nvPr/>
        </p:nvSpPr>
        <p:spPr>
          <a:xfrm>
            <a:off x="3504605" y="1097637"/>
            <a:ext cx="7896106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67"/>
              </a:lnSpc>
              <a:buSzPct val="100000"/>
              <a:buChar char="•"/>
            </a:pPr>
            <a:r>
              <a:rPr lang="en-US" sz="135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타일즈 라이브러리를 활용해, 상위 로고 및 메뉴, 최상단 구조를 페이지 전환시에도 고정되게 화면 반영</a:t>
            </a:r>
            <a:endParaRPr lang="en-US" sz="1355" dirty="0"/>
          </a:p>
        </p:txBody>
      </p:sp>
      <p:sp>
        <p:nvSpPr>
          <p:cNvPr id="6" name="Text 4"/>
          <p:cNvSpPr/>
          <p:nvPr/>
        </p:nvSpPr>
        <p:spPr>
          <a:xfrm>
            <a:off x="3504605" y="1441609"/>
            <a:ext cx="7896106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67"/>
              </a:lnSpc>
              <a:buSzPct val="100000"/>
              <a:buChar char="•"/>
            </a:pPr>
            <a:r>
              <a:rPr lang="en-US" sz="135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타일즈 최상단과 최하위를 제외한 가운데 부분만 내용일 바뀔 수 있도록 구조 적용</a:t>
            </a:r>
            <a:endParaRPr lang="en-US" sz="1355" dirty="0"/>
          </a:p>
        </p:txBody>
      </p:sp>
      <p:sp>
        <p:nvSpPr>
          <p:cNvPr id="7" name="Text 5"/>
          <p:cNvSpPr/>
          <p:nvPr/>
        </p:nvSpPr>
        <p:spPr>
          <a:xfrm>
            <a:off x="3504605" y="1785580"/>
            <a:ext cx="7896106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67"/>
              </a:lnSpc>
              <a:buSzPct val="100000"/>
              <a:buChar char="•"/>
            </a:pPr>
            <a:r>
              <a:rPr lang="en-US" sz="135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로그인시 사용자 이름이 보여지며 드롭다운 메뉴 리스트 변경 반영</a:t>
            </a:r>
            <a:endParaRPr lang="en-US" sz="1355" dirty="0"/>
          </a:p>
        </p:txBody>
      </p:sp>
      <p:sp>
        <p:nvSpPr>
          <p:cNvPr id="8" name="Text 6"/>
          <p:cNvSpPr/>
          <p:nvPr/>
        </p:nvSpPr>
        <p:spPr>
          <a:xfrm>
            <a:off x="3229570" y="2254329"/>
            <a:ext cx="8171140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7"/>
              </a:lnSpc>
              <a:buNone/>
            </a:pPr>
            <a:r>
              <a:rPr lang="en-US" sz="1355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&lt;상단&gt;</a:t>
            </a:r>
            <a:endParaRPr lang="en-US" sz="1355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570" y="2723078"/>
            <a:ext cx="8171140" cy="804267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570" y="3914299"/>
            <a:ext cx="3217664" cy="13373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874431" y="3875603"/>
            <a:ext cx="868918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7"/>
              </a:lnSpc>
              <a:buNone/>
            </a:pPr>
            <a:endParaRPr lang="en-US" sz="1355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863" y="4344353"/>
            <a:ext cx="430054" cy="491490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545" y="3914299"/>
            <a:ext cx="3245168" cy="151149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229570" y="5812750"/>
            <a:ext cx="8171140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7"/>
              </a:lnSpc>
              <a:buNone/>
            </a:pPr>
            <a:r>
              <a:rPr lang="en-US" sz="1355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&lt;하단&gt;</a:t>
            </a:r>
            <a:endParaRPr lang="en-US" sz="1355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9570" y="6281499"/>
            <a:ext cx="8171140" cy="1473875"/>
          </a:xfrm>
          <a:prstGeom prst="rect">
            <a:avLst/>
          </a:prstGeom>
        </p:spPr>
      </p:pic>
      <p:pic>
        <p:nvPicPr>
          <p:cNvPr id="16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3255764" y="469940"/>
            <a:ext cx="3418403" cy="4271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65"/>
              </a:lnSpc>
              <a:buNone/>
            </a:pPr>
            <a:r>
              <a:rPr lang="en-US" sz="2692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공지사항</a:t>
            </a:r>
            <a:endParaRPr lang="en-US" sz="2692" dirty="0"/>
          </a:p>
        </p:txBody>
      </p:sp>
      <p:sp>
        <p:nvSpPr>
          <p:cNvPr id="5" name="Text 3"/>
          <p:cNvSpPr/>
          <p:nvPr/>
        </p:nvSpPr>
        <p:spPr>
          <a:xfrm>
            <a:off x="3529132" y="1089422"/>
            <a:ext cx="7845385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53"/>
              </a:lnSpc>
              <a:buSzPct val="100000"/>
              <a:buChar char="•"/>
            </a:pPr>
            <a:r>
              <a:rPr lang="en-US" sz="134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검색어를 지정하여 글 검색 기능</a:t>
            </a:r>
            <a:endParaRPr lang="en-US" sz="1346" dirty="0"/>
          </a:p>
        </p:txBody>
      </p:sp>
      <p:sp>
        <p:nvSpPr>
          <p:cNvPr id="6" name="Text 4"/>
          <p:cNvSpPr/>
          <p:nvPr/>
        </p:nvSpPr>
        <p:spPr>
          <a:xfrm>
            <a:off x="3529132" y="1431250"/>
            <a:ext cx="7845385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53"/>
              </a:lnSpc>
              <a:buSzPct val="100000"/>
              <a:buChar char="•"/>
            </a:pPr>
            <a:r>
              <a:rPr lang="en-US" sz="134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페이지당 목록수 지정 반영</a:t>
            </a:r>
            <a:endParaRPr lang="en-US" sz="1346" dirty="0"/>
          </a:p>
        </p:txBody>
      </p:sp>
      <p:sp>
        <p:nvSpPr>
          <p:cNvPr id="7" name="Text 5"/>
          <p:cNvSpPr/>
          <p:nvPr/>
        </p:nvSpPr>
        <p:spPr>
          <a:xfrm>
            <a:off x="3529132" y="1773079"/>
            <a:ext cx="7845385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53"/>
              </a:lnSpc>
              <a:buSzPct val="100000"/>
              <a:buChar char="•"/>
            </a:pPr>
            <a:r>
              <a:rPr lang="en-US" sz="134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DB와 연동하여 글목록 불러오기 및 글읽기 기능. 글 읽기시 조회수 변경 반영</a:t>
            </a:r>
            <a:endParaRPr lang="en-US" sz="1346" dirty="0"/>
          </a:p>
        </p:txBody>
      </p:sp>
      <p:sp>
        <p:nvSpPr>
          <p:cNvPr id="8" name="Text 6"/>
          <p:cNvSpPr/>
          <p:nvPr/>
        </p:nvSpPr>
        <p:spPr>
          <a:xfrm>
            <a:off x="3529132" y="2114907"/>
            <a:ext cx="7845385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53"/>
              </a:lnSpc>
              <a:buSzPct val="100000"/>
              <a:buChar char="•"/>
            </a:pPr>
            <a:r>
              <a:rPr lang="en-US" sz="134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운영자 로그인시에만 게시판 글쓰기, 수정, 삭제 가능. </a:t>
            </a:r>
            <a:endParaRPr lang="en-US" sz="1346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08" y="2580680"/>
            <a:ext cx="6580465" cy="3467219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3529132" y="6240185"/>
            <a:ext cx="7845385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53"/>
              </a:lnSpc>
              <a:buSzPct val="100000"/>
              <a:buChar char="•"/>
            </a:pPr>
            <a:r>
              <a:rPr lang="en-US" sz="134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글 목록 하단에 페이징 기능 추가</a:t>
            </a:r>
            <a:endParaRPr lang="en-US" sz="1346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639" y="6705957"/>
            <a:ext cx="6684883" cy="1054537"/>
          </a:xfrm>
          <a:prstGeom prst="rect">
            <a:avLst/>
          </a:prstGeom>
        </p:spPr>
      </p:pic>
      <p:pic>
        <p:nvPicPr>
          <p:cNvPr id="1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3553182" y="435769"/>
            <a:ext cx="3167896" cy="3960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8"/>
              </a:lnSpc>
              <a:buNone/>
            </a:pPr>
            <a:r>
              <a:rPr lang="en-US" sz="2494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Q&amp;A</a:t>
            </a:r>
            <a:r>
              <a:rPr lang="en-US" sz="249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 </a:t>
            </a:r>
            <a:endParaRPr lang="en-US" sz="2494" dirty="0"/>
          </a:p>
        </p:txBody>
      </p:sp>
      <p:sp>
        <p:nvSpPr>
          <p:cNvPr id="5" name="Text 3"/>
          <p:cNvSpPr/>
          <p:nvPr/>
        </p:nvSpPr>
        <p:spPr>
          <a:xfrm>
            <a:off x="3806547" y="1009888"/>
            <a:ext cx="7270552" cy="2533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96"/>
              </a:lnSpc>
              <a:buSzPct val="100000"/>
              <a:buChar char="•"/>
            </a:pPr>
            <a:r>
              <a:rPr lang="en-US" sz="124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게시판 글쓰기시 구글 드라이브를 활용한 파일 첨부, 첨부파일 다운로드, 수정 기능</a:t>
            </a:r>
            <a:endParaRPr lang="en-US" sz="1247" dirty="0"/>
          </a:p>
        </p:txBody>
      </p:sp>
      <p:sp>
        <p:nvSpPr>
          <p:cNvPr id="6" name="Text 4"/>
          <p:cNvSpPr/>
          <p:nvPr/>
        </p:nvSpPr>
        <p:spPr>
          <a:xfrm>
            <a:off x="3806547" y="1326594"/>
            <a:ext cx="7270552" cy="2533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96"/>
              </a:lnSpc>
              <a:buSzPct val="100000"/>
              <a:buChar char="•"/>
            </a:pPr>
            <a:r>
              <a:rPr lang="en-US" sz="124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첨부 파일 삭제시 DB에서 파일정보 삭제와 동시에 구글 드라이브에서도 파일 삭제</a:t>
            </a:r>
            <a:endParaRPr lang="en-US" sz="1247" dirty="0"/>
          </a:p>
        </p:txBody>
      </p:sp>
      <p:sp>
        <p:nvSpPr>
          <p:cNvPr id="7" name="Text 5"/>
          <p:cNvSpPr/>
          <p:nvPr/>
        </p:nvSpPr>
        <p:spPr>
          <a:xfrm>
            <a:off x="3806547" y="1643301"/>
            <a:ext cx="7270552" cy="2533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96"/>
              </a:lnSpc>
              <a:buSzPct val="100000"/>
              <a:buChar char="•"/>
            </a:pPr>
            <a:r>
              <a:rPr lang="en-US" sz="124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게시글에 대한 답변글 쓰기(답변글 순서에 따른 들여쓰기 조정 및 삭제시 하위댓글 연동 삭제 반영)</a:t>
            </a:r>
            <a:endParaRPr lang="en-US" sz="1247" dirty="0"/>
          </a:p>
        </p:txBody>
      </p:sp>
      <p:sp>
        <p:nvSpPr>
          <p:cNvPr id="8" name="Text 6"/>
          <p:cNvSpPr/>
          <p:nvPr/>
        </p:nvSpPr>
        <p:spPr>
          <a:xfrm>
            <a:off x="3806547" y="1960007"/>
            <a:ext cx="7270552" cy="2533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96"/>
              </a:lnSpc>
              <a:buSzPct val="100000"/>
              <a:buChar char="•"/>
            </a:pPr>
            <a:r>
              <a:rPr lang="en-US" sz="124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게시글 읽기시 글 내용 하단에 댓글(코멘트) 쓰기, 수정, 삭제 기능 추가</a:t>
            </a:r>
            <a:endParaRPr lang="en-US" sz="1247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182" y="2391489"/>
            <a:ext cx="7127915" cy="2049185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182" y="4618792"/>
            <a:ext cx="7171968" cy="3175040"/>
          </a:xfrm>
          <a:prstGeom prst="rect">
            <a:avLst/>
          </a:prstGeom>
        </p:spPr>
      </p:pic>
      <p:pic>
        <p:nvPicPr>
          <p:cNvPr id="11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5093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Web 시연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3" y="553700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Q&amp;A 핵심 기술 시연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614231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982164" y="1920835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목차</a:t>
            </a:r>
            <a:endParaRPr lang="en-US" sz="5249" dirty="0"/>
          </a:p>
        </p:txBody>
      </p:sp>
      <p:sp>
        <p:nvSpPr>
          <p:cNvPr id="7" name="Text 4"/>
          <p:cNvSpPr/>
          <p:nvPr/>
        </p:nvSpPr>
        <p:spPr>
          <a:xfrm>
            <a:off x="2037993" y="3087291"/>
            <a:ext cx="1055441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99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●  </a:t>
            </a:r>
            <a:r>
              <a:rPr lang="en-US" sz="2187" dirty="0" err="1" smtClean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개발과정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3781544"/>
            <a:ext cx="1055441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99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● </a:t>
            </a:r>
            <a:r>
              <a:rPr lang="en-US" sz="2187" dirty="0" smtClean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</a:t>
            </a:r>
            <a:r>
              <a:rPr lang="en-US" sz="2187" dirty="0" err="1" smtClean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데이터베이스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037993" y="4475798"/>
            <a:ext cx="1055441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99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● </a:t>
            </a:r>
            <a:r>
              <a:rPr lang="en-US" sz="2187" dirty="0" smtClean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웹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037993" y="5170051"/>
            <a:ext cx="1055441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99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● </a:t>
            </a:r>
            <a:r>
              <a:rPr lang="en-US" sz="2187" dirty="0" smtClean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187" dirty="0" err="1" smtClean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안드로이드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037993" y="5864304"/>
            <a:ext cx="1055441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99"/>
              </a:lnSpc>
              <a:buNone/>
            </a:pPr>
            <a:r>
              <a:rPr lang="en-US" sz="2187" dirty="0" smtClean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●   </a:t>
            </a:r>
            <a:r>
              <a:rPr lang="en-US" sz="2187" dirty="0" err="1" smtClean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제품</a:t>
            </a:r>
            <a:r>
              <a:rPr lang="en-US" sz="2187" dirty="0" smtClean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18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시연</a:t>
            </a:r>
            <a:endParaRPr lang="en-US" sz="2187" dirty="0"/>
          </a:p>
        </p:txBody>
      </p:sp>
      <p:pic>
        <p:nvPicPr>
          <p:cNvPr id="1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42874" y="610553"/>
            <a:ext cx="4439841" cy="5549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0"/>
              </a:lnSpc>
              <a:buNone/>
            </a:pPr>
            <a:r>
              <a:rPr lang="en-US" sz="3496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로그인</a:t>
            </a:r>
            <a:endParaRPr lang="en-US" sz="3496" dirty="0"/>
          </a:p>
        </p:txBody>
      </p:sp>
      <p:sp>
        <p:nvSpPr>
          <p:cNvPr id="5" name="Text 3"/>
          <p:cNvSpPr/>
          <p:nvPr/>
        </p:nvSpPr>
        <p:spPr>
          <a:xfrm>
            <a:off x="2042874" y="1609487"/>
            <a:ext cx="10544651" cy="355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7"/>
              </a:lnSpc>
              <a:buNone/>
            </a:pPr>
            <a:r>
              <a:rPr lang="en-US" sz="174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ajax를 이용한 아이디 패스워드 검사</a:t>
            </a:r>
            <a:endParaRPr lang="en-US" sz="1748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745" y="2214443"/>
            <a:ext cx="4994791" cy="5404485"/>
          </a:xfrm>
          <a:prstGeom prst="rect">
            <a:avLst/>
          </a:prstGeom>
        </p:spPr>
      </p:pic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448044" y="563523"/>
            <a:ext cx="4098608" cy="512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34"/>
              </a:lnSpc>
              <a:buNone/>
            </a:pPr>
            <a:r>
              <a:rPr lang="en-US" sz="3227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회원가입</a:t>
            </a:r>
            <a:endParaRPr lang="en-US" sz="3227" dirty="0"/>
          </a:p>
        </p:txBody>
      </p:sp>
      <p:sp>
        <p:nvSpPr>
          <p:cNvPr id="5" name="Text 3"/>
          <p:cNvSpPr/>
          <p:nvPr/>
        </p:nvSpPr>
        <p:spPr>
          <a:xfrm>
            <a:off x="2448044" y="1485543"/>
            <a:ext cx="9734193" cy="327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82"/>
              </a:lnSpc>
              <a:buNone/>
            </a:pPr>
            <a:r>
              <a:rPr lang="en-US" sz="161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BCryptPasswordEncoder를 사용하여 db에 암호화로 비밀번호 저장</a:t>
            </a:r>
            <a:endParaRPr lang="en-US" sz="1614" dirty="0"/>
          </a:p>
        </p:txBody>
      </p:sp>
      <p:sp>
        <p:nvSpPr>
          <p:cNvPr id="6" name="Text 4"/>
          <p:cNvSpPr/>
          <p:nvPr/>
        </p:nvSpPr>
        <p:spPr>
          <a:xfrm>
            <a:off x="2448044" y="2043827"/>
            <a:ext cx="9734193" cy="327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82"/>
              </a:lnSpc>
              <a:buNone/>
            </a:pPr>
            <a:r>
              <a:rPr lang="en-US" sz="161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ajax를 사용한 유효성 검사</a:t>
            </a:r>
            <a:endParaRPr lang="en-US" sz="1614" dirty="0"/>
          </a:p>
        </p:txBody>
      </p:sp>
      <p:sp>
        <p:nvSpPr>
          <p:cNvPr id="7" name="Text 5"/>
          <p:cNvSpPr/>
          <p:nvPr/>
        </p:nvSpPr>
        <p:spPr>
          <a:xfrm>
            <a:off x="2448044" y="2602111"/>
            <a:ext cx="9734193" cy="327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82"/>
              </a:lnSpc>
              <a:buNone/>
            </a:pPr>
            <a:r>
              <a:rPr lang="en-US" sz="161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다음 api를 사용하여 주소검색</a:t>
            </a:r>
            <a:endParaRPr lang="en-US" sz="1614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194" y="3160395"/>
            <a:ext cx="8481893" cy="4506278"/>
          </a:xfrm>
          <a:prstGeom prst="rect">
            <a:avLst/>
          </a:prstGeom>
        </p:spPr>
      </p:pic>
      <p:pic>
        <p:nvPicPr>
          <p:cNvPr id="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199084" y="592336"/>
            <a:ext cx="4308277" cy="5385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41"/>
              </a:lnSpc>
              <a:buNone/>
            </a:pPr>
            <a:r>
              <a:rPr lang="en-US" sz="3392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마이페이지</a:t>
            </a:r>
            <a:endParaRPr lang="en-US" sz="3392" dirty="0"/>
          </a:p>
        </p:txBody>
      </p:sp>
      <p:sp>
        <p:nvSpPr>
          <p:cNvPr id="5" name="Text 3"/>
          <p:cNvSpPr/>
          <p:nvPr/>
        </p:nvSpPr>
        <p:spPr>
          <a:xfrm>
            <a:off x="2199084" y="1561624"/>
            <a:ext cx="10232231" cy="344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4"/>
              </a:lnSpc>
              <a:buNone/>
            </a:pPr>
            <a:r>
              <a:rPr lang="en-US" sz="169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j쿼리를 사용하여 회원정보 수정 또는 탈퇴</a:t>
            </a:r>
            <a:endParaRPr lang="en-US" sz="1696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084" y="2148483"/>
            <a:ext cx="10232231" cy="490442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199084" y="7295197"/>
            <a:ext cx="10232231" cy="344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4"/>
              </a:lnSpc>
              <a:buNone/>
            </a:pPr>
            <a:endParaRPr lang="en-US" sz="1696" dirty="0"/>
          </a:p>
        </p:txBody>
      </p:sp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834866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Product - 제품 소개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183463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제품 정보 db에서 가져와 표시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227885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 제품 정보 클릭 시 모달창으로 상세 정보 표시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972" y="2884170"/>
            <a:ext cx="8974336" cy="4510445"/>
          </a:xfrm>
          <a:prstGeom prst="rect">
            <a:avLst/>
          </a:prstGeom>
        </p:spPr>
      </p:pic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837962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Product - 제품 소개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183773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 제품 정보 클릭 시 모달창으로 상세 정보 표시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228195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 제품 모달창에서 구매 페이지 전환기능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383" y="2887266"/>
            <a:ext cx="8875514" cy="4504253"/>
          </a:xfrm>
          <a:prstGeom prst="rect">
            <a:avLst/>
          </a:prstGeom>
        </p:spPr>
      </p:pic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640913"/>
            <a:ext cx="456961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Shop - 제품 구매 리스트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164068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제품 리스트로 표시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208490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 제품의 리뷰 별점 평균 데이터를 가져와 별점 표시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554" y="2690217"/>
            <a:ext cx="9579173" cy="4898469"/>
          </a:xfrm>
          <a:prstGeom prst="rect">
            <a:avLst/>
          </a:prstGeom>
        </p:spPr>
      </p:pic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698897"/>
            <a:ext cx="456961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Shop - 제품 구매 리스트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169866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제품 이름으로 검색 기능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214288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관리자로 로그인 할 경우 상품 등록 버튼 생성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086" y="2748201"/>
            <a:ext cx="8678108" cy="4782383"/>
          </a:xfrm>
          <a:prstGeom prst="rect">
            <a:avLst/>
          </a:prstGeom>
        </p:spPr>
      </p:pic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698308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Shop - 제품 구매 상세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2753558"/>
            <a:ext cx="50945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리뷰 정보를 가져와 별점 표시, 리뷰 개수 표시, 각 리뷰 정보 표시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553182"/>
            <a:ext cx="509456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구매 수량을 선택해 장바구니 추가, 즉시 구매 기능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3997404"/>
            <a:ext cx="509456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관리자의 경우 상품 정보 수정, 상품 삭제 버튼 추가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037993" y="4552712"/>
            <a:ext cx="544996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552" y="2753558"/>
            <a:ext cx="4562356" cy="3527703"/>
          </a:xfrm>
          <a:prstGeom prst="rect">
            <a:avLst/>
          </a:prstGeom>
        </p:spPr>
      </p:pic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700683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Shop - 장바구니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170045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현재 장바구니에 있는 상품 정보 출력, 장바구니 내역 삭제 기능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079" y="2305764"/>
            <a:ext cx="8036123" cy="5223034"/>
          </a:xfrm>
          <a:prstGeom prst="rect">
            <a:avLst/>
          </a:prstGeom>
        </p:spPr>
      </p:pic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783788"/>
            <a:ext cx="7517368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Shop - 장바구니 결제/즉시 구매 결제 창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178355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유저 정보에서 배송주소, 이름, 전화번호 미리 입력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222777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포트원을 이용한 상품 결제 기능(테스트 모드)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774" y="2833092"/>
            <a:ext cx="7196733" cy="4612600"/>
          </a:xfrm>
          <a:prstGeom prst="rect">
            <a:avLst/>
          </a:prstGeom>
        </p:spPr>
      </p:pic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12109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About  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214872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 </a:t>
            </a:r>
            <a:r>
              <a:rPr lang="en-US" sz="4374" dirty="0" smtClean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Smart </a:t>
            </a:r>
            <a:r>
              <a:rPr lang="en-US" sz="4374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Home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6319599" y="3176349"/>
            <a:ext cx="74776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187" dirty="0" smtClean="0"/>
              <a:t>편의성 제공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6319599" y="614779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319599" y="675310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6319599" y="4484845"/>
            <a:ext cx="74776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altLang="ko-KR" sz="2187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다양한</a:t>
            </a:r>
            <a:r>
              <a:rPr lang="en-US" altLang="ko-KR" sz="218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altLang="ko-KR" sz="2187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제품</a:t>
            </a:r>
            <a:r>
              <a:rPr lang="en-US" altLang="ko-KR" sz="218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altLang="ko-KR" sz="2187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제공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6319599" y="5835643"/>
            <a:ext cx="74776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altLang="ko-KR" sz="2187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편리한</a:t>
            </a:r>
            <a:r>
              <a:rPr lang="en-US" altLang="ko-KR" sz="218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altLang="ko-KR" sz="2187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관리</a:t>
            </a:r>
            <a:r>
              <a:rPr lang="en-US" altLang="ko-KR" sz="218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altLang="ko-KR" sz="2187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시스템</a:t>
            </a:r>
            <a:endParaRPr lang="en-US" altLang="ko-KR" sz="2187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275880" y="583525"/>
            <a:ext cx="4243507" cy="5304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77"/>
              </a:lnSpc>
              <a:buNone/>
            </a:pPr>
            <a:r>
              <a:rPr lang="en-US" sz="3341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Shop - 포트원</a:t>
            </a:r>
            <a:endParaRPr lang="en-US" sz="3341" dirty="0"/>
          </a:p>
        </p:txBody>
      </p:sp>
      <p:sp>
        <p:nvSpPr>
          <p:cNvPr id="5" name="Text 3"/>
          <p:cNvSpPr/>
          <p:nvPr/>
        </p:nvSpPr>
        <p:spPr>
          <a:xfrm>
            <a:off x="2615208" y="1538288"/>
            <a:ext cx="9739193" cy="3394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73"/>
              </a:lnSpc>
              <a:buSzPct val="100000"/>
              <a:buChar char="•"/>
            </a:pPr>
            <a:r>
              <a:rPr lang="en-US" sz="167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자바스크립트로 이루어지는 결제이기 때문에 결제금액 위변조를 막기 위한 사전등록 API이용</a:t>
            </a:r>
            <a:endParaRPr lang="en-US" sz="1671" dirty="0"/>
          </a:p>
        </p:txBody>
      </p:sp>
      <p:sp>
        <p:nvSpPr>
          <p:cNvPr id="6" name="Text 4"/>
          <p:cNvSpPr/>
          <p:nvPr/>
        </p:nvSpPr>
        <p:spPr>
          <a:xfrm>
            <a:off x="2615208" y="1962507"/>
            <a:ext cx="9739193" cy="3394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73"/>
              </a:lnSpc>
              <a:buSzPct val="100000"/>
              <a:buChar char="•"/>
            </a:pPr>
            <a:r>
              <a:rPr lang="en-US" sz="167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결제 완료 후 포트원 결제고유번호imp_uid를 이용해 결제 금액 확인</a:t>
            </a:r>
            <a:endParaRPr lang="en-US" sz="1671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747" y="2540556"/>
            <a:ext cx="7626667" cy="5105519"/>
          </a:xfrm>
          <a:prstGeom prst="rect">
            <a:avLst/>
          </a:prstGeom>
        </p:spPr>
      </p:pic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626507"/>
            <a:ext cx="445639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Shop - 결제내역 리스트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162627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결제가 완료된 내역을 출력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207049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 결제 내역 이름을 클릭 시 결제 상세 내역 확인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709" y="2675811"/>
            <a:ext cx="10146983" cy="4927283"/>
          </a:xfrm>
          <a:prstGeom prst="rect">
            <a:avLst/>
          </a:prstGeom>
        </p:spPr>
      </p:pic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333149" y="577810"/>
            <a:ext cx="4195286" cy="5244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29"/>
              </a:lnSpc>
              <a:buNone/>
            </a:pPr>
            <a:r>
              <a:rPr lang="en-US" sz="3303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Shop - 결제내역 상세</a:t>
            </a:r>
            <a:endParaRPr lang="en-US" sz="3303" dirty="0"/>
          </a:p>
        </p:txBody>
      </p:sp>
      <p:sp>
        <p:nvSpPr>
          <p:cNvPr id="5" name="Text 3"/>
          <p:cNvSpPr/>
          <p:nvPr/>
        </p:nvSpPr>
        <p:spPr>
          <a:xfrm>
            <a:off x="2668667" y="1521738"/>
            <a:ext cx="9628465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43"/>
              </a:lnSpc>
              <a:buSzPct val="100000"/>
              <a:buChar char="•"/>
            </a:pPr>
            <a:r>
              <a:rPr lang="en-US" sz="165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결제가 완료된 내역을 출력</a:t>
            </a:r>
            <a:endParaRPr lang="en-US" sz="1652" dirty="0"/>
          </a:p>
        </p:txBody>
      </p:sp>
      <p:sp>
        <p:nvSpPr>
          <p:cNvPr id="6" name="Text 4"/>
          <p:cNvSpPr/>
          <p:nvPr/>
        </p:nvSpPr>
        <p:spPr>
          <a:xfrm>
            <a:off x="2668667" y="1941195"/>
            <a:ext cx="9628465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43"/>
              </a:lnSpc>
              <a:buSzPct val="100000"/>
              <a:buChar char="•"/>
            </a:pPr>
            <a:r>
              <a:rPr lang="en-US" sz="165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배송 관련 정보도 출력</a:t>
            </a:r>
            <a:endParaRPr lang="en-US" sz="1652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845" y="2512814"/>
            <a:ext cx="8728591" cy="5138976"/>
          </a:xfrm>
          <a:prstGeom prst="rect">
            <a:avLst/>
          </a:prstGeom>
        </p:spPr>
      </p:pic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5093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Web 시연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3" y="553700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자사 몰에서 상품구매 flow 시연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614231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5093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Android Project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3" y="553700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스마트홈 센서와 상호작용하기 위한 어플리케이션 개발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614231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android sdk 33 / jdk 11</a:t>
            </a:r>
            <a:endParaRPr lang="en-US" sz="1750" dirty="0"/>
          </a:p>
        </p:txBody>
      </p:sp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934051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Android Libraries</a:t>
            </a:r>
            <a:endParaRPr lang="en-US" sz="3499" dirty="0"/>
          </a:p>
        </p:txBody>
      </p:sp>
      <p:sp>
        <p:nvSpPr>
          <p:cNvPr id="6" name="Shape 3"/>
          <p:cNvSpPr/>
          <p:nvPr/>
        </p:nvSpPr>
        <p:spPr>
          <a:xfrm>
            <a:off x="833199" y="2739390"/>
            <a:ext cx="9306401" cy="3556159"/>
          </a:xfrm>
          <a:prstGeom prst="roundRect">
            <a:avLst>
              <a:gd name="adj" fmla="val 281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40819" y="2747010"/>
            <a:ext cx="9291161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063109" y="2887861"/>
            <a:ext cx="23410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Glide 4.14.2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856077" y="2887861"/>
            <a:ext cx="60537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url을 이용해 이미지를 출력하기 위한 라이브러리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40819" y="3384113"/>
            <a:ext cx="9291161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63109" y="3524964"/>
            <a:ext cx="23410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gson 2.8.9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3856077" y="3524964"/>
            <a:ext cx="60537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json 데이터 변환을 위한 라이브러리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40819" y="4021217"/>
            <a:ext cx="9291161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63109" y="4162068"/>
            <a:ext cx="23410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retrofit2 2.9.0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856077" y="4162068"/>
            <a:ext cx="60537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RESTful API와 통신을 위한 라이브러리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840819" y="4658320"/>
            <a:ext cx="9291161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1063109" y="4799171"/>
            <a:ext cx="2341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firebase-messaging 23.3.1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3856077" y="4799171"/>
            <a:ext cx="60537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푸시알림을 받기 위한 라이브러리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840819" y="5650825"/>
            <a:ext cx="9291161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1063109" y="5791676"/>
            <a:ext cx="23410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그 외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3856077" y="5791676"/>
            <a:ext cx="60537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circleimageview, SmoothBottomBar 등</a:t>
            </a:r>
            <a:endParaRPr lang="en-US" sz="1750" dirty="0"/>
          </a:p>
        </p:txBody>
      </p:sp>
      <p:pic>
        <p:nvPicPr>
          <p:cNvPr id="2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460546" y="562094"/>
            <a:ext cx="4088130" cy="511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24"/>
              </a:lnSpc>
              <a:buNone/>
            </a:pPr>
            <a:r>
              <a:rPr lang="en-US" sz="321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JoinActivity - 회원가입</a:t>
            </a:r>
            <a:endParaRPr lang="en-US" sz="3219" dirty="0"/>
          </a:p>
        </p:txBody>
      </p:sp>
      <p:sp>
        <p:nvSpPr>
          <p:cNvPr id="5" name="Text 3"/>
          <p:cNvSpPr/>
          <p:nvPr/>
        </p:nvSpPr>
        <p:spPr>
          <a:xfrm>
            <a:off x="2787491" y="1532930"/>
            <a:ext cx="6217801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575"/>
              </a:lnSpc>
              <a:buSzPct val="100000"/>
              <a:buChar char="•"/>
            </a:pPr>
            <a:r>
              <a:rPr lang="en-US" sz="161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다음 주소 API를 이용한 주소 자동입력</a:t>
            </a:r>
            <a:endParaRPr lang="en-US" sz="1610" dirty="0"/>
          </a:p>
        </p:txBody>
      </p:sp>
      <p:sp>
        <p:nvSpPr>
          <p:cNvPr id="6" name="Text 4"/>
          <p:cNvSpPr/>
          <p:nvPr/>
        </p:nvSpPr>
        <p:spPr>
          <a:xfrm>
            <a:off x="2787491" y="1941671"/>
            <a:ext cx="6217801" cy="654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575"/>
              </a:lnSpc>
              <a:buSzPct val="100000"/>
              <a:buChar char="•"/>
            </a:pPr>
            <a:r>
              <a:rPr lang="en-US" sz="161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자바스크립트와 안드로이드 사이의 bridge역할을 하는 @javascriptInterface 기능 사용</a:t>
            </a:r>
            <a:endParaRPr lang="en-US" sz="1610" dirty="0"/>
          </a:p>
        </p:txBody>
      </p:sp>
      <p:sp>
        <p:nvSpPr>
          <p:cNvPr id="7" name="Text 5"/>
          <p:cNvSpPr/>
          <p:nvPr/>
        </p:nvSpPr>
        <p:spPr>
          <a:xfrm>
            <a:off x="2787491" y="2677478"/>
            <a:ext cx="6217801" cy="654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575"/>
              </a:lnSpc>
              <a:buSzPct val="100000"/>
              <a:buChar char="•"/>
            </a:pPr>
            <a:r>
              <a:rPr lang="en-US" sz="161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ActivityResultLauncher와 registerForActivityResult를 이용하여 갤러리의 사진정보 접근(StartActivityForResult 대체)</a:t>
            </a:r>
            <a:endParaRPr lang="en-US" sz="1610" dirty="0"/>
          </a:p>
        </p:txBody>
      </p:sp>
      <p:sp>
        <p:nvSpPr>
          <p:cNvPr id="8" name="Text 6"/>
          <p:cNvSpPr/>
          <p:nvPr/>
        </p:nvSpPr>
        <p:spPr>
          <a:xfrm>
            <a:off x="2787491" y="3413284"/>
            <a:ext cx="6217801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575"/>
              </a:lnSpc>
              <a:buSzPct val="100000"/>
              <a:buChar char="•"/>
            </a:pPr>
            <a:r>
              <a:rPr lang="en-US" sz="161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Patterns 클래스를 이용한 이메일, 전화번호 데이터 유효성 검사</a:t>
            </a:r>
            <a:endParaRPr lang="en-US" sz="1610" dirty="0"/>
          </a:p>
        </p:txBody>
      </p:sp>
      <p:sp>
        <p:nvSpPr>
          <p:cNvPr id="9" name="Text 7"/>
          <p:cNvSpPr/>
          <p:nvPr/>
        </p:nvSpPr>
        <p:spPr>
          <a:xfrm>
            <a:off x="2460546" y="3924300"/>
            <a:ext cx="6544747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5"/>
              </a:lnSpc>
              <a:buNone/>
            </a:pPr>
            <a:endParaRPr lang="en-US" sz="161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546" y="1532930"/>
            <a:ext cx="2464237" cy="5906214"/>
          </a:xfrm>
          <a:prstGeom prst="rect">
            <a:avLst/>
          </a:prstGeom>
        </p:spPr>
      </p:pic>
      <p:pic>
        <p:nvPicPr>
          <p:cNvPr id="1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985242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LoginActivity - 로그인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2040493"/>
            <a:ext cx="598229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로그인 상태를 유지하기 위해한 SharedPreference 기능 사용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2484715"/>
            <a:ext cx="598229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로그인 시 fcm 토큰 정보 서버에 전송(1기기 2유저 방지 기능)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701" y="2040493"/>
            <a:ext cx="3445788" cy="4953833"/>
          </a:xfrm>
          <a:prstGeom prst="rect">
            <a:avLst/>
          </a:prstGeom>
        </p:spPr>
      </p:pic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49787"/>
            <a:ext cx="893480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MainActivity - MyHomeFragment - 센서 관리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2205038"/>
            <a:ext cx="491037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유저가 미리 등록한 센서에 대한 정보를 가져와 종류별로 화면에 표시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004661"/>
            <a:ext cx="491037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센서가 추가될 경우를 위해 센서 목록 새로고침 기능 추가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3804285"/>
            <a:ext cx="491037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스마트 led와 연동하여 스마트폰 조작으로 led ON/OFF 기능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362" y="2205038"/>
            <a:ext cx="2081212" cy="4624864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4168" y="2205038"/>
            <a:ext cx="2073831" cy="4608433"/>
          </a:xfrm>
          <a:prstGeom prst="rect">
            <a:avLst/>
          </a:prstGeom>
        </p:spPr>
      </p:pic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02876"/>
            <a:ext cx="893480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MainActivity - MyHomeFragment - 센서 관리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2158127"/>
            <a:ext cx="491037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실시간 cctv 확인 기능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2602349"/>
            <a:ext cx="491037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그 외 센서에 측정된 데이터는 표의 형태로 표시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362" y="2158127"/>
            <a:ext cx="2081212" cy="4624864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4168" y="2158127"/>
            <a:ext cx="2123361" cy="4718566"/>
          </a:xfrm>
          <a:prstGeom prst="rect">
            <a:avLst/>
          </a:prstGeom>
        </p:spPr>
      </p:pic>
      <p:pic>
        <p:nvPicPr>
          <p:cNvPr id="9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4608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427452" y="2496145"/>
            <a:ext cx="7775377" cy="853916"/>
          </a:xfrm>
          <a:prstGeom prst="roundRect">
            <a:avLst>
              <a:gd name="adj" fmla="val 862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268992" y="2667357"/>
            <a:ext cx="4092297" cy="5114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028"/>
              </a:lnSpc>
              <a:buNone/>
            </a:pPr>
            <a:r>
              <a:rPr lang="en-US" sz="3222" b="1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개발 과정</a:t>
            </a:r>
            <a:endParaRPr lang="en-US" sz="3222" dirty="0"/>
          </a:p>
        </p:txBody>
      </p:sp>
      <p:sp>
        <p:nvSpPr>
          <p:cNvPr id="7" name="Shape 4"/>
          <p:cNvSpPr/>
          <p:nvPr/>
        </p:nvSpPr>
        <p:spPr>
          <a:xfrm>
            <a:off x="3427452" y="5657612"/>
            <a:ext cx="7775377" cy="32623"/>
          </a:xfrm>
          <a:prstGeom prst="roundRect">
            <a:avLst>
              <a:gd name="adj" fmla="val 225798"/>
            </a:avLst>
          </a:prstGeom>
          <a:solidFill>
            <a:srgbClr val="C7C7D0"/>
          </a:solidFill>
          <a:ln/>
        </p:spPr>
      </p:sp>
      <p:sp>
        <p:nvSpPr>
          <p:cNvPr id="8" name="Shape 5"/>
          <p:cNvSpPr/>
          <p:nvPr/>
        </p:nvSpPr>
        <p:spPr>
          <a:xfrm>
            <a:off x="4652486" y="5084862"/>
            <a:ext cx="32623" cy="572810"/>
          </a:xfrm>
          <a:prstGeom prst="roundRect">
            <a:avLst>
              <a:gd name="adj" fmla="val 225798"/>
            </a:avLst>
          </a:prstGeom>
          <a:solidFill>
            <a:srgbClr val="C7C7D0"/>
          </a:solidFill>
          <a:ln/>
        </p:spPr>
      </p:sp>
      <p:sp>
        <p:nvSpPr>
          <p:cNvPr id="9" name="Shape 6"/>
          <p:cNvSpPr/>
          <p:nvPr/>
        </p:nvSpPr>
        <p:spPr>
          <a:xfrm>
            <a:off x="4484727" y="5473482"/>
            <a:ext cx="368260" cy="368260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616291" y="5504200"/>
            <a:ext cx="105132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7"/>
              </a:lnSpc>
              <a:buNone/>
            </a:pPr>
            <a:r>
              <a:rPr lang="en-US" sz="193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933" dirty="0"/>
          </a:p>
        </p:txBody>
      </p:sp>
      <p:sp>
        <p:nvSpPr>
          <p:cNvPr id="11" name="Text 8"/>
          <p:cNvSpPr/>
          <p:nvPr/>
        </p:nvSpPr>
        <p:spPr>
          <a:xfrm>
            <a:off x="3591044" y="3534132"/>
            <a:ext cx="2155508" cy="261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2"/>
              </a:lnSpc>
              <a:buNone/>
            </a:pPr>
            <a:endParaRPr lang="en-US" sz="1289" dirty="0"/>
          </a:p>
        </p:txBody>
      </p:sp>
      <p:sp>
        <p:nvSpPr>
          <p:cNvPr id="12" name="Text 9"/>
          <p:cNvSpPr/>
          <p:nvPr/>
        </p:nvSpPr>
        <p:spPr>
          <a:xfrm>
            <a:off x="3591044" y="3894177"/>
            <a:ext cx="2155508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7"/>
              </a:lnSpc>
              <a:buNone/>
            </a:pPr>
            <a:r>
              <a:rPr lang="en-US" sz="1933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기획/설계</a:t>
            </a:r>
            <a:endParaRPr lang="en-US" sz="1933" dirty="0"/>
          </a:p>
        </p:txBody>
      </p:sp>
      <p:sp>
        <p:nvSpPr>
          <p:cNvPr id="13" name="Text 10"/>
          <p:cNvSpPr/>
          <p:nvPr/>
        </p:nvSpPr>
        <p:spPr>
          <a:xfrm>
            <a:off x="3591044" y="4299109"/>
            <a:ext cx="2155508" cy="261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2"/>
              </a:lnSpc>
              <a:buNone/>
            </a:pPr>
            <a:r>
              <a:rPr lang="en-US" sz="128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2023.1.20~ </a:t>
            </a:r>
            <a:endParaRPr lang="en-US" sz="1289" dirty="0"/>
          </a:p>
        </p:txBody>
      </p:sp>
      <p:sp>
        <p:nvSpPr>
          <p:cNvPr id="14" name="Text 11"/>
          <p:cNvSpPr/>
          <p:nvPr/>
        </p:nvSpPr>
        <p:spPr>
          <a:xfrm>
            <a:off x="3591044" y="4659154"/>
            <a:ext cx="2155508" cy="261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2"/>
              </a:lnSpc>
              <a:buNone/>
            </a:pPr>
            <a:r>
              <a:rPr lang="en-US" sz="128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2023.2.12</a:t>
            </a:r>
            <a:endParaRPr lang="en-US" sz="1289" dirty="0"/>
          </a:p>
        </p:txBody>
      </p:sp>
      <p:sp>
        <p:nvSpPr>
          <p:cNvPr id="15" name="Shape 12"/>
          <p:cNvSpPr/>
          <p:nvPr/>
        </p:nvSpPr>
        <p:spPr>
          <a:xfrm>
            <a:off x="5975628" y="5657552"/>
            <a:ext cx="32623" cy="572810"/>
          </a:xfrm>
          <a:prstGeom prst="roundRect">
            <a:avLst>
              <a:gd name="adj" fmla="val 225798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5807869" y="5473482"/>
            <a:ext cx="368260" cy="368260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5928003" y="5504200"/>
            <a:ext cx="127992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7"/>
              </a:lnSpc>
              <a:buNone/>
            </a:pPr>
            <a:r>
              <a:rPr lang="en-US" sz="193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933" dirty="0"/>
          </a:p>
        </p:txBody>
      </p:sp>
      <p:sp>
        <p:nvSpPr>
          <p:cNvPr id="18" name="Text 15"/>
          <p:cNvSpPr/>
          <p:nvPr/>
        </p:nvSpPr>
        <p:spPr>
          <a:xfrm>
            <a:off x="4914186" y="6394132"/>
            <a:ext cx="2155508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7"/>
              </a:lnSpc>
              <a:buNone/>
            </a:pPr>
            <a:r>
              <a:rPr lang="en-US" sz="1933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Wep</a:t>
            </a:r>
            <a:endParaRPr lang="en-US" sz="1933" dirty="0"/>
          </a:p>
        </p:txBody>
      </p:sp>
      <p:sp>
        <p:nvSpPr>
          <p:cNvPr id="19" name="Text 16"/>
          <p:cNvSpPr/>
          <p:nvPr/>
        </p:nvSpPr>
        <p:spPr>
          <a:xfrm>
            <a:off x="4914186" y="6799064"/>
            <a:ext cx="2155508" cy="261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2"/>
              </a:lnSpc>
              <a:buNone/>
            </a:pPr>
            <a:r>
              <a:rPr lang="en-US" sz="128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2023.1.23 ~ </a:t>
            </a:r>
            <a:endParaRPr lang="en-US" sz="1289" dirty="0"/>
          </a:p>
        </p:txBody>
      </p:sp>
      <p:sp>
        <p:nvSpPr>
          <p:cNvPr id="20" name="Text 17"/>
          <p:cNvSpPr/>
          <p:nvPr/>
        </p:nvSpPr>
        <p:spPr>
          <a:xfrm>
            <a:off x="4914186" y="7159109"/>
            <a:ext cx="2155508" cy="261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2"/>
              </a:lnSpc>
              <a:buNone/>
            </a:pPr>
            <a:r>
              <a:rPr lang="en-US" sz="128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2023.3.4</a:t>
            </a:r>
            <a:endParaRPr lang="en-US" sz="1289" dirty="0"/>
          </a:p>
        </p:txBody>
      </p:sp>
      <p:sp>
        <p:nvSpPr>
          <p:cNvPr id="21" name="Shape 18"/>
          <p:cNvSpPr/>
          <p:nvPr/>
        </p:nvSpPr>
        <p:spPr>
          <a:xfrm>
            <a:off x="7298769" y="5084862"/>
            <a:ext cx="32623" cy="572810"/>
          </a:xfrm>
          <a:prstGeom prst="roundRect">
            <a:avLst>
              <a:gd name="adj" fmla="val 225798"/>
            </a:avLst>
          </a:prstGeom>
          <a:solidFill>
            <a:srgbClr val="C7C7D0"/>
          </a:solidFill>
          <a:ln/>
        </p:spPr>
      </p:sp>
      <p:sp>
        <p:nvSpPr>
          <p:cNvPr id="22" name="Shape 19"/>
          <p:cNvSpPr/>
          <p:nvPr/>
        </p:nvSpPr>
        <p:spPr>
          <a:xfrm>
            <a:off x="7131010" y="5473482"/>
            <a:ext cx="368260" cy="368260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249478" y="5504200"/>
            <a:ext cx="131207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7"/>
              </a:lnSpc>
              <a:buNone/>
            </a:pPr>
            <a:r>
              <a:rPr lang="en-US" sz="193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933" dirty="0"/>
          </a:p>
        </p:txBody>
      </p:sp>
      <p:sp>
        <p:nvSpPr>
          <p:cNvPr id="24" name="Text 21"/>
          <p:cNvSpPr/>
          <p:nvPr/>
        </p:nvSpPr>
        <p:spPr>
          <a:xfrm>
            <a:off x="6237327" y="3894177"/>
            <a:ext cx="2155508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7"/>
              </a:lnSpc>
              <a:buNone/>
            </a:pPr>
            <a:r>
              <a:rPr lang="en-US" sz="1933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</a:t>
            </a:r>
            <a:endParaRPr lang="en-US" sz="1933" dirty="0"/>
          </a:p>
        </p:txBody>
      </p:sp>
      <p:sp>
        <p:nvSpPr>
          <p:cNvPr id="25" name="Text 22"/>
          <p:cNvSpPr/>
          <p:nvPr/>
        </p:nvSpPr>
        <p:spPr>
          <a:xfrm>
            <a:off x="6237327" y="4299109"/>
            <a:ext cx="2155508" cy="261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2"/>
              </a:lnSpc>
              <a:buNone/>
            </a:pPr>
            <a:r>
              <a:rPr lang="en-US" sz="128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2023.2.27 ~ </a:t>
            </a:r>
            <a:endParaRPr lang="en-US" sz="1289" dirty="0"/>
          </a:p>
        </p:txBody>
      </p:sp>
      <p:sp>
        <p:nvSpPr>
          <p:cNvPr id="26" name="Text 23"/>
          <p:cNvSpPr/>
          <p:nvPr/>
        </p:nvSpPr>
        <p:spPr>
          <a:xfrm>
            <a:off x="6237327" y="4659154"/>
            <a:ext cx="2155508" cy="261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2"/>
              </a:lnSpc>
              <a:buNone/>
            </a:pPr>
            <a:r>
              <a:rPr lang="en-US" sz="128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2023.3.19</a:t>
            </a:r>
            <a:endParaRPr lang="en-US" sz="1289" dirty="0"/>
          </a:p>
        </p:txBody>
      </p:sp>
      <p:sp>
        <p:nvSpPr>
          <p:cNvPr id="27" name="Shape 24"/>
          <p:cNvSpPr/>
          <p:nvPr/>
        </p:nvSpPr>
        <p:spPr>
          <a:xfrm>
            <a:off x="8621911" y="5657552"/>
            <a:ext cx="32623" cy="572810"/>
          </a:xfrm>
          <a:prstGeom prst="roundRect">
            <a:avLst>
              <a:gd name="adj" fmla="val 225798"/>
            </a:avLst>
          </a:prstGeom>
          <a:solidFill>
            <a:srgbClr val="C7C7D0"/>
          </a:solidFill>
          <a:ln/>
        </p:spPr>
      </p:sp>
      <p:sp>
        <p:nvSpPr>
          <p:cNvPr id="28" name="Shape 25"/>
          <p:cNvSpPr/>
          <p:nvPr/>
        </p:nvSpPr>
        <p:spPr>
          <a:xfrm>
            <a:off x="8454152" y="5473482"/>
            <a:ext cx="368260" cy="368260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8571190" y="5504200"/>
            <a:ext cx="134064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7"/>
              </a:lnSpc>
              <a:buNone/>
            </a:pPr>
            <a:r>
              <a:rPr lang="en-US" sz="193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1933" dirty="0"/>
          </a:p>
        </p:txBody>
      </p:sp>
      <p:sp>
        <p:nvSpPr>
          <p:cNvPr id="30" name="Text 27"/>
          <p:cNvSpPr/>
          <p:nvPr/>
        </p:nvSpPr>
        <p:spPr>
          <a:xfrm>
            <a:off x="7560469" y="6394132"/>
            <a:ext cx="2155508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7"/>
              </a:lnSpc>
              <a:buNone/>
            </a:pPr>
            <a:r>
              <a:rPr lang="en-US" sz="1933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IoT</a:t>
            </a:r>
            <a:endParaRPr lang="en-US" sz="1933" dirty="0"/>
          </a:p>
        </p:txBody>
      </p:sp>
      <p:sp>
        <p:nvSpPr>
          <p:cNvPr id="31" name="Text 28"/>
          <p:cNvSpPr/>
          <p:nvPr/>
        </p:nvSpPr>
        <p:spPr>
          <a:xfrm>
            <a:off x="7560469" y="6799064"/>
            <a:ext cx="2155508" cy="261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2"/>
              </a:lnSpc>
              <a:buNone/>
            </a:pPr>
            <a:r>
              <a:rPr lang="en-US" sz="128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2023.2.23 ~ </a:t>
            </a:r>
            <a:endParaRPr lang="en-US" sz="1289" dirty="0"/>
          </a:p>
        </p:txBody>
      </p:sp>
      <p:sp>
        <p:nvSpPr>
          <p:cNvPr id="32" name="Text 29"/>
          <p:cNvSpPr/>
          <p:nvPr/>
        </p:nvSpPr>
        <p:spPr>
          <a:xfrm>
            <a:off x="7560469" y="7159109"/>
            <a:ext cx="2155508" cy="261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2"/>
              </a:lnSpc>
              <a:buNone/>
            </a:pPr>
            <a:r>
              <a:rPr lang="en-US" sz="128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2023.3.21</a:t>
            </a:r>
            <a:endParaRPr lang="en-US" sz="1289" dirty="0"/>
          </a:p>
        </p:txBody>
      </p:sp>
      <p:sp>
        <p:nvSpPr>
          <p:cNvPr id="33" name="Text 30"/>
          <p:cNvSpPr/>
          <p:nvPr/>
        </p:nvSpPr>
        <p:spPr>
          <a:xfrm>
            <a:off x="7560469" y="7519154"/>
            <a:ext cx="2155508" cy="261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2"/>
              </a:lnSpc>
              <a:buNone/>
            </a:pPr>
            <a:endParaRPr lang="en-US" sz="1289" dirty="0"/>
          </a:p>
        </p:txBody>
      </p:sp>
      <p:sp>
        <p:nvSpPr>
          <p:cNvPr id="34" name="Shape 31"/>
          <p:cNvSpPr/>
          <p:nvPr/>
        </p:nvSpPr>
        <p:spPr>
          <a:xfrm>
            <a:off x="9945053" y="5084862"/>
            <a:ext cx="32623" cy="572810"/>
          </a:xfrm>
          <a:prstGeom prst="roundRect">
            <a:avLst>
              <a:gd name="adj" fmla="val 225798"/>
            </a:avLst>
          </a:prstGeom>
          <a:solidFill>
            <a:srgbClr val="C7C7D0"/>
          </a:solidFill>
          <a:ln/>
        </p:spPr>
      </p:sp>
      <p:sp>
        <p:nvSpPr>
          <p:cNvPr id="35" name="Shape 32"/>
          <p:cNvSpPr/>
          <p:nvPr/>
        </p:nvSpPr>
        <p:spPr>
          <a:xfrm>
            <a:off x="9777293" y="5473482"/>
            <a:ext cx="368260" cy="368260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36" name="Text 33"/>
          <p:cNvSpPr/>
          <p:nvPr/>
        </p:nvSpPr>
        <p:spPr>
          <a:xfrm>
            <a:off x="9894451" y="5504200"/>
            <a:ext cx="133826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7"/>
              </a:lnSpc>
              <a:buNone/>
            </a:pPr>
            <a:r>
              <a:rPr lang="en-US" sz="193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1933" dirty="0"/>
          </a:p>
        </p:txBody>
      </p:sp>
      <p:sp>
        <p:nvSpPr>
          <p:cNvPr id="37" name="Text 34"/>
          <p:cNvSpPr/>
          <p:nvPr/>
        </p:nvSpPr>
        <p:spPr>
          <a:xfrm>
            <a:off x="8883610" y="3894177"/>
            <a:ext cx="2155627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7"/>
              </a:lnSpc>
              <a:buNone/>
            </a:pPr>
            <a:r>
              <a:rPr lang="en-US" sz="1933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PPT</a:t>
            </a:r>
            <a:endParaRPr lang="en-US" sz="1933" dirty="0"/>
          </a:p>
        </p:txBody>
      </p:sp>
      <p:sp>
        <p:nvSpPr>
          <p:cNvPr id="38" name="Text 35"/>
          <p:cNvSpPr/>
          <p:nvPr/>
        </p:nvSpPr>
        <p:spPr>
          <a:xfrm>
            <a:off x="8883610" y="4299109"/>
            <a:ext cx="2155627" cy="261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2"/>
              </a:lnSpc>
              <a:buNone/>
            </a:pPr>
            <a:r>
              <a:rPr lang="en-US" sz="128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2023.3.21 ~ </a:t>
            </a:r>
            <a:endParaRPr lang="en-US" sz="1289" dirty="0"/>
          </a:p>
        </p:txBody>
      </p:sp>
      <p:sp>
        <p:nvSpPr>
          <p:cNvPr id="39" name="Text 36"/>
          <p:cNvSpPr/>
          <p:nvPr/>
        </p:nvSpPr>
        <p:spPr>
          <a:xfrm>
            <a:off x="8883610" y="4659154"/>
            <a:ext cx="2155627" cy="261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2"/>
              </a:lnSpc>
              <a:buNone/>
            </a:pPr>
            <a:r>
              <a:rPr lang="en-US" sz="128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2023.3.25</a:t>
            </a:r>
            <a:endParaRPr lang="en-US" sz="1289" dirty="0"/>
          </a:p>
        </p:txBody>
      </p:sp>
      <p:pic>
        <p:nvPicPr>
          <p:cNvPr id="4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90374"/>
            <a:ext cx="893480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MainActivity - MyHomeFragment - 알림 관리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2145625"/>
            <a:ext cx="652498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앱 로그인 시 푸시 알림 권한을 받기 위해 권한 요청 창 출력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2589848"/>
            <a:ext cx="652498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푸시 알림이 이미 허용된 경우 생략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3145155"/>
            <a:ext cx="688038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969" y="2145625"/>
            <a:ext cx="3131939" cy="4743569"/>
          </a:xfrm>
          <a:prstGeom prst="rect">
            <a:avLst/>
          </a:prstGeom>
        </p:spPr>
      </p:pic>
      <p:pic>
        <p:nvPicPr>
          <p:cNvPr id="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98652"/>
            <a:ext cx="7270313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MainActivity - MyFragment - 앱 메뉴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2653903"/>
            <a:ext cx="354115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프로필 사진 클릭 시 프로필 사진을 갤러리, 카메라를 통해 변경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453527"/>
            <a:ext cx="354115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이용약관, 앱 정보는 txt파일에서 텍스트로 출력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144" y="2653903"/>
            <a:ext cx="1677233" cy="3727133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970" y="2653903"/>
            <a:ext cx="1677233" cy="3727133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7796" y="2653903"/>
            <a:ext cx="1677233" cy="3727133"/>
          </a:xfrm>
          <a:prstGeom prst="rect">
            <a:avLst/>
          </a:prstGeom>
        </p:spPr>
      </p:pic>
      <p:pic>
        <p:nvPicPr>
          <p:cNvPr id="10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98652"/>
            <a:ext cx="7679174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MainActivity - MyFragment - 권한 설정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2653903"/>
            <a:ext cx="354115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카메라, 갤러리 접근 권한 요청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098125"/>
            <a:ext cx="354115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권한 설정 없이 사진 변경을 할 경우 토스트창으로 알림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144" y="2653903"/>
            <a:ext cx="1677233" cy="3727133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970" y="2653903"/>
            <a:ext cx="1677233" cy="3727133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7796" y="2653903"/>
            <a:ext cx="1677233" cy="3727133"/>
          </a:xfrm>
          <a:prstGeom prst="rect">
            <a:avLst/>
          </a:prstGeom>
        </p:spPr>
      </p:pic>
      <p:pic>
        <p:nvPicPr>
          <p:cNvPr id="10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02876"/>
            <a:ext cx="6200418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UserInfoActivity - 회원정보 관리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2158127"/>
            <a:ext cx="491037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커스텀 다이얼로그를 이용한 정보 수정 팝업 구현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2602349"/>
            <a:ext cx="491037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전화번호, 이메일 수정 가능, 유효성 검사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3046571"/>
            <a:ext cx="491037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주소 api 연결 후 주소 정보 수정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3490793"/>
            <a:ext cx="491037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회원탈퇴 기능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3935016"/>
            <a:ext cx="491037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로그아웃 시 자동로그인을 위해 SharePreference 저장 id, pw 삭제 후 로그인 화면으로 이동.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362" y="2158127"/>
            <a:ext cx="2081212" cy="4624864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4168" y="2158127"/>
            <a:ext cx="2123361" cy="4718566"/>
          </a:xfrm>
          <a:prstGeom prst="rect">
            <a:avLst/>
          </a:prstGeom>
        </p:spPr>
      </p:pic>
      <p:pic>
        <p:nvPicPr>
          <p:cNvPr id="1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671036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공지사항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1726287"/>
            <a:ext cx="435554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Web화면과 마찬가지로, 안드로이드 화면에서 글 읽기시에도 조회수 변경 반영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2928347"/>
            <a:ext cx="435554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레트로핏을 통해 Web페이지 상의 공지사항 목록을 가져와 안드로이드 화면에 연동 (리사이클러뷰 활용)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531" y="1726287"/>
            <a:ext cx="2379702" cy="5026938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826" y="1726287"/>
            <a:ext cx="2379702" cy="50269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227826" y="7003137"/>
            <a:ext cx="23797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320052" y="578287"/>
            <a:ext cx="4206359" cy="525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40"/>
              </a:lnSpc>
              <a:buNone/>
            </a:pPr>
            <a:r>
              <a:rPr lang="en-US" sz="3312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Q&amp;A</a:t>
            </a:r>
            <a:endParaRPr lang="en-US" sz="3312" dirty="0"/>
          </a:p>
        </p:txBody>
      </p:sp>
      <p:sp>
        <p:nvSpPr>
          <p:cNvPr id="5" name="Text 3"/>
          <p:cNvSpPr/>
          <p:nvPr/>
        </p:nvSpPr>
        <p:spPr>
          <a:xfrm>
            <a:off x="2656403" y="1577221"/>
            <a:ext cx="3597593" cy="1345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레트로핏 및 리사이클러 뷰를 활용해 Web페이지 상의 Q&amp;A글, 답변글의 목록을 가져오고 답변글은 일반 게시글과 구분되도록 들여쓰기 조정 </a:t>
            </a:r>
            <a:endParaRPr lang="en-US" sz="1656" dirty="0"/>
          </a:p>
        </p:txBody>
      </p:sp>
      <p:sp>
        <p:nvSpPr>
          <p:cNvPr id="6" name="Text 4"/>
          <p:cNvSpPr/>
          <p:nvPr/>
        </p:nvSpPr>
        <p:spPr>
          <a:xfrm>
            <a:off x="2656403" y="3371031"/>
            <a:ext cx="3597593" cy="1009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글 읽기 시 조회수을 반영하고, 글내용 화면 하단에 댓글(코멘트)들이 보이게 안드로이드 화면에 연동</a:t>
            </a:r>
            <a:endParaRPr lang="en-US" sz="1656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775" y="1577221"/>
            <a:ext cx="2514838" cy="5312450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393" y="1577221"/>
            <a:ext cx="2514838" cy="53124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10393" y="7126248"/>
            <a:ext cx="2514838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6" dirty="0"/>
          </a:p>
        </p:txBody>
      </p:sp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3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5093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IoT Project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3" y="553700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스마트홈 센서를 이용할 허브 제작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614231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raspberry pie 3 B+ / django </a:t>
            </a:r>
            <a:endParaRPr lang="en-US" sz="1750" dirty="0"/>
          </a:p>
        </p:txBody>
      </p:sp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889040"/>
            <a:ext cx="5922288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GPIO - 라즈베리파이/센서 연결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1944291"/>
            <a:ext cx="465081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라즈베리파이의 GPIO 핀을 이용하여 여러가지 IoT기기를 연결하여 기능하도록 설정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2743914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아날로그 입력을 받기 위한 ADC 사용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3188137"/>
            <a:ext cx="465081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미세먼지모듈, 화재감지모듈, 가스누출감지모듈은 아날로그 입력을 받기 위해 ADC에 연결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2" y="4264958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ADC를 사용하기 위해 spidev 사용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3" y="4687133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cctv 기능의 웹캠은 usb port 사용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06" y="1944291"/>
            <a:ext cx="5006221" cy="5146357"/>
          </a:xfrm>
          <a:prstGeom prst="rect">
            <a:avLst/>
          </a:prstGeom>
        </p:spPr>
      </p:pic>
      <p:pic>
        <p:nvPicPr>
          <p:cNvPr id="1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85317"/>
            <a:ext cx="6024443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IoT 회로 구현 / 모델 하우스 제작</a:t>
            </a:r>
            <a:endParaRPr lang="en-US" sz="3499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640568"/>
            <a:ext cx="5006221" cy="375368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2640568"/>
            <a:ext cx="5006221" cy="3753683"/>
          </a:xfrm>
          <a:prstGeom prst="rect">
            <a:avLst/>
          </a:prstGeom>
        </p:spPr>
      </p:pic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662946"/>
            <a:ext cx="618660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Django - 라즈베리파이 허브 서버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2718197"/>
            <a:ext cx="420695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라즈베리파이에 django를 통해 서버를 구동하여 여러 기능 사용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517821"/>
            <a:ext cx="420695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웹 서버로부터 restAPI처럼 요청을 받아 led ON/OFF 기능 구현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4317444"/>
            <a:ext cx="420695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실시간 CCTV페이지 표시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4761667"/>
            <a:ext cx="420695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apscheduler를 이용해 1분마다 센서 데이터를 미들웨어 - db로 전달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41" y="2718197"/>
            <a:ext cx="5449967" cy="3598545"/>
          </a:xfrm>
          <a:prstGeom prst="rect">
            <a:avLst/>
          </a:prstGeom>
        </p:spPr>
      </p:pic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5899071" y="519113"/>
            <a:ext cx="2832021" cy="3539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8"/>
              </a:lnSpc>
              <a:buNone/>
            </a:pPr>
            <a:r>
              <a:rPr lang="en-US" sz="2230" b="1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개발 환경</a:t>
            </a:r>
            <a:endParaRPr lang="en-US" sz="223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833" y="1085493"/>
            <a:ext cx="1217771" cy="121777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830949" y="2539246"/>
            <a:ext cx="2029658" cy="3775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73"/>
              </a:lnSpc>
              <a:buNone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Web구축</a:t>
            </a:r>
            <a:endParaRPr lang="en-US" sz="1858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741" y="1085493"/>
            <a:ext cx="1217771" cy="12177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43738" y="2539246"/>
            <a:ext cx="2029778" cy="3775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73"/>
              </a:lnSpc>
              <a:buNone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DB</a:t>
            </a:r>
            <a:endParaRPr lang="en-US" sz="185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649" y="1085493"/>
            <a:ext cx="1217771" cy="121777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646" y="2539246"/>
            <a:ext cx="2029778" cy="3775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73"/>
              </a:lnSpc>
              <a:buNone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</a:t>
            </a:r>
            <a:endParaRPr lang="en-US" sz="1858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5558" y="1085493"/>
            <a:ext cx="1217771" cy="121777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69554" y="2539246"/>
            <a:ext cx="2029778" cy="3775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73"/>
              </a:lnSpc>
              <a:buNone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IoT</a:t>
            </a:r>
            <a:endParaRPr lang="en-US" sz="185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833" y="3483173"/>
            <a:ext cx="1217771" cy="121777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830949" y="4936927"/>
            <a:ext cx="2029658" cy="3775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73"/>
              </a:lnSpc>
              <a:buNone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푸시알림</a:t>
            </a:r>
            <a:endParaRPr lang="en-US" sz="1858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9741" y="3483173"/>
            <a:ext cx="1217771" cy="121777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143738" y="4936927"/>
            <a:ext cx="2029778" cy="3775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73"/>
              </a:lnSpc>
              <a:buNone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결제 API</a:t>
            </a:r>
            <a:endParaRPr lang="en-US" sz="1858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2649" y="3483173"/>
            <a:ext cx="1217771" cy="1217771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7456646" y="4936927"/>
            <a:ext cx="2029778" cy="3775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73"/>
              </a:lnSpc>
              <a:buNone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파일 저장/다운</a:t>
            </a:r>
            <a:endParaRPr lang="en-US" sz="1858" dirty="0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5558" y="3483173"/>
            <a:ext cx="1217771" cy="121777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9769554" y="4936927"/>
            <a:ext cx="2029778" cy="3775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73"/>
              </a:lnSpc>
              <a:buNone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 서버</a:t>
            </a:r>
            <a:endParaRPr lang="en-US" sz="1858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6833" y="5880854"/>
            <a:ext cx="1217771" cy="1217771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2830949" y="7334607"/>
            <a:ext cx="2029658" cy="294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23"/>
              </a:lnSpc>
              <a:buNone/>
            </a:pPr>
            <a:r>
              <a:rPr lang="en-US" sz="185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IoT 서버</a:t>
            </a:r>
            <a:endParaRPr lang="en-US" sz="1858" dirty="0"/>
          </a:p>
        </p:txBody>
      </p:sp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9741" y="5880854"/>
            <a:ext cx="1217771" cy="1217771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5143738" y="7334607"/>
            <a:ext cx="2029778" cy="3775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73"/>
              </a:lnSpc>
              <a:buNone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팀 회의 기록</a:t>
            </a:r>
            <a:endParaRPr lang="en-US" sz="1858" dirty="0"/>
          </a:p>
        </p:txBody>
      </p:sp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2649" y="5880854"/>
            <a:ext cx="1217771" cy="1217771"/>
          </a:xfrm>
          <a:prstGeom prst="rect">
            <a:avLst/>
          </a:prstGeom>
        </p:spPr>
      </p:pic>
      <p:sp>
        <p:nvSpPr>
          <p:cNvPr id="26" name="Text 13"/>
          <p:cNvSpPr/>
          <p:nvPr/>
        </p:nvSpPr>
        <p:spPr>
          <a:xfrm>
            <a:off x="7456646" y="7334607"/>
            <a:ext cx="2029778" cy="3775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73"/>
              </a:lnSpc>
              <a:buNone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설계도면 공유</a:t>
            </a:r>
            <a:endParaRPr lang="en-US" sz="1858" dirty="0"/>
          </a:p>
        </p:txBody>
      </p:sp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75558" y="5880854"/>
            <a:ext cx="1217771" cy="1217771"/>
          </a:xfrm>
          <a:prstGeom prst="rect">
            <a:avLst/>
          </a:prstGeom>
        </p:spPr>
      </p:pic>
      <p:sp>
        <p:nvSpPr>
          <p:cNvPr id="28" name="Text 14"/>
          <p:cNvSpPr/>
          <p:nvPr/>
        </p:nvSpPr>
        <p:spPr>
          <a:xfrm>
            <a:off x="9769554" y="7334607"/>
            <a:ext cx="2029778" cy="3775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73"/>
              </a:lnSpc>
              <a:buNone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PPT  공유</a:t>
            </a:r>
            <a:endParaRPr lang="en-US" sz="1858" dirty="0"/>
          </a:p>
        </p:txBody>
      </p:sp>
      <p:pic>
        <p:nvPicPr>
          <p:cNvPr id="29" name="Image 12" descr="preencoded.png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03102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센서 경고 푸시알림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2058352"/>
            <a:ext cx="468844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미들웨어에서 센서 데이터를 확인해 경고 필요 시 FCM(Firebase Cloud Messaging)으로 경고 푸시알림 출력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213378"/>
            <a:ext cx="468844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화재 경고의 경우 최고 0단계는 푸시알림 클릭 시 119 신고를 바로 할 수 있도록 함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430" y="2058352"/>
            <a:ext cx="2213253" cy="4918234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4275" y="2058352"/>
            <a:ext cx="2213253" cy="4918234"/>
          </a:xfrm>
          <a:prstGeom prst="rect">
            <a:avLst/>
          </a:prstGeom>
        </p:spPr>
      </p:pic>
      <p:pic>
        <p:nvPicPr>
          <p:cNvPr id="9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5093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Android / IoT 시연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3" y="553700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614231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2037993" y="1456134"/>
            <a:ext cx="10554414" cy="876062"/>
          </a:xfrm>
          <a:prstGeom prst="roundRect">
            <a:avLst>
              <a:gd name="adj" fmla="val 1141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648682" y="1685925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개선 요소</a:t>
            </a:r>
            <a:endParaRPr lang="en-US" sz="2624" dirty="0"/>
          </a:p>
        </p:txBody>
      </p:sp>
      <p:sp>
        <p:nvSpPr>
          <p:cNvPr id="6" name="Shape 4"/>
          <p:cNvSpPr/>
          <p:nvPr/>
        </p:nvSpPr>
        <p:spPr>
          <a:xfrm>
            <a:off x="2037993" y="2582108"/>
            <a:ext cx="5166122" cy="3586043"/>
          </a:xfrm>
          <a:prstGeom prst="roundRect">
            <a:avLst>
              <a:gd name="adj" fmla="val 278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2267783" y="2811899"/>
            <a:ext cx="4706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954536" y="3300532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동적 센서 등록 기능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267783" y="3850243"/>
            <a:ext cx="4706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267783" y="4338876"/>
            <a:ext cx="470654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블루투스나 zigbee를 이용한 센서 등록</a:t>
            </a:r>
            <a:endParaRPr lang="en-US" sz="2187" dirty="0"/>
          </a:p>
        </p:txBody>
      </p:sp>
      <p:sp>
        <p:nvSpPr>
          <p:cNvPr id="11" name="Text 9"/>
          <p:cNvSpPr/>
          <p:nvPr/>
        </p:nvSpPr>
        <p:spPr>
          <a:xfrm>
            <a:off x="2267783" y="4916448"/>
            <a:ext cx="470654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2267783" y="5494020"/>
            <a:ext cx="470654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endParaRPr lang="en-US" sz="2187" dirty="0"/>
          </a:p>
        </p:txBody>
      </p:sp>
      <p:sp>
        <p:nvSpPr>
          <p:cNvPr id="13" name="Shape 11"/>
          <p:cNvSpPr/>
          <p:nvPr/>
        </p:nvSpPr>
        <p:spPr>
          <a:xfrm>
            <a:off x="7426285" y="2582108"/>
            <a:ext cx="5166122" cy="3586043"/>
          </a:xfrm>
          <a:prstGeom prst="roundRect">
            <a:avLst>
              <a:gd name="adj" fmla="val 278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56076" y="2811899"/>
            <a:ext cx="4706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342828" y="3300532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상용 IoT 기기 관리 기능</a:t>
            </a:r>
            <a:endParaRPr lang="en-US" sz="2624" dirty="0"/>
          </a:p>
        </p:txBody>
      </p:sp>
      <p:sp>
        <p:nvSpPr>
          <p:cNvPr id="16" name="Text 14"/>
          <p:cNvSpPr/>
          <p:nvPr/>
        </p:nvSpPr>
        <p:spPr>
          <a:xfrm>
            <a:off x="7656076" y="3850243"/>
            <a:ext cx="470654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endParaRPr lang="en-US" sz="2187" dirty="0"/>
          </a:p>
        </p:txBody>
      </p:sp>
      <p:sp>
        <p:nvSpPr>
          <p:cNvPr id="17" name="Text 15"/>
          <p:cNvSpPr/>
          <p:nvPr/>
        </p:nvSpPr>
        <p:spPr>
          <a:xfrm>
            <a:off x="7656076" y="4427815"/>
            <a:ext cx="4706541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상용 IoT 기기의 API를 이용하여 센서 데이터에 따라 기기 제어 가능하도록 설정</a:t>
            </a:r>
            <a:endParaRPr lang="en-US" sz="2187" dirty="0"/>
          </a:p>
        </p:txBody>
      </p:sp>
      <p:sp>
        <p:nvSpPr>
          <p:cNvPr id="18" name="Text 16"/>
          <p:cNvSpPr/>
          <p:nvPr/>
        </p:nvSpPr>
        <p:spPr>
          <a:xfrm>
            <a:off x="2037993" y="641806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9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4526994" y="511135"/>
            <a:ext cx="5576411" cy="697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89"/>
              </a:lnSpc>
              <a:buNone/>
            </a:pPr>
            <a:r>
              <a:rPr lang="en-US" sz="4391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 SMART HOME</a:t>
            </a:r>
            <a:endParaRPr lang="en-US" sz="439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482" y="1579959"/>
            <a:ext cx="2757249" cy="275724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900482" y="4569500"/>
            <a:ext cx="2757249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19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박찬영</a:t>
            </a:r>
            <a:endParaRPr lang="en-US" sz="2195" dirty="0"/>
          </a:p>
        </p:txBody>
      </p:sp>
      <p:sp>
        <p:nvSpPr>
          <p:cNvPr id="7" name="Text 4"/>
          <p:cNvSpPr/>
          <p:nvPr/>
        </p:nvSpPr>
        <p:spPr>
          <a:xfrm>
            <a:off x="2900482" y="5029438"/>
            <a:ext cx="2757249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2"/>
              </a:lnSpc>
              <a:buNone/>
            </a:pPr>
            <a:r>
              <a:rPr lang="en-US" sz="146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팀장</a:t>
            </a:r>
            <a:endParaRPr lang="en-US" sz="1464" dirty="0"/>
          </a:p>
        </p:txBody>
      </p:sp>
      <p:sp>
        <p:nvSpPr>
          <p:cNvPr id="8" name="Text 5"/>
          <p:cNvSpPr/>
          <p:nvPr/>
        </p:nvSpPr>
        <p:spPr>
          <a:xfrm>
            <a:off x="2900482" y="5438180"/>
            <a:ext cx="2757249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2"/>
              </a:lnSpc>
              <a:buNone/>
            </a:pPr>
            <a:r>
              <a:rPr lang="en-US" sz="146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IOT</a:t>
            </a:r>
            <a:endParaRPr lang="en-US" sz="1464" dirty="0"/>
          </a:p>
        </p:txBody>
      </p:sp>
      <p:sp>
        <p:nvSpPr>
          <p:cNvPr id="9" name="Text 6"/>
          <p:cNvSpPr/>
          <p:nvPr/>
        </p:nvSpPr>
        <p:spPr>
          <a:xfrm>
            <a:off x="2900482" y="5846921"/>
            <a:ext cx="2757249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2"/>
              </a:lnSpc>
              <a:buNone/>
            </a:pPr>
            <a:r>
              <a:rPr lang="en-US" sz="146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상품소개</a:t>
            </a:r>
            <a:endParaRPr lang="en-US" sz="1464" dirty="0"/>
          </a:p>
        </p:txBody>
      </p:sp>
      <p:sp>
        <p:nvSpPr>
          <p:cNvPr id="10" name="Text 7"/>
          <p:cNvSpPr/>
          <p:nvPr/>
        </p:nvSpPr>
        <p:spPr>
          <a:xfrm>
            <a:off x="2900482" y="6255663"/>
            <a:ext cx="2757249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2"/>
              </a:lnSpc>
              <a:buNone/>
            </a:pPr>
            <a:r>
              <a:rPr lang="en-US" sz="146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상품구매</a:t>
            </a:r>
            <a:endParaRPr lang="en-US" sz="1464" dirty="0"/>
          </a:p>
        </p:txBody>
      </p:sp>
      <p:sp>
        <p:nvSpPr>
          <p:cNvPr id="11" name="Text 8"/>
          <p:cNvSpPr/>
          <p:nvPr/>
        </p:nvSpPr>
        <p:spPr>
          <a:xfrm>
            <a:off x="2900482" y="6664404"/>
            <a:ext cx="2757249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2"/>
              </a:lnSpc>
              <a:buNone/>
            </a:pPr>
            <a:r>
              <a:rPr lang="en-US" sz="146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안드로이드</a:t>
            </a:r>
            <a:endParaRPr lang="en-US" sz="1464" dirty="0"/>
          </a:p>
        </p:txBody>
      </p:sp>
      <p:sp>
        <p:nvSpPr>
          <p:cNvPr id="12" name="Text 9"/>
          <p:cNvSpPr/>
          <p:nvPr/>
        </p:nvSpPr>
        <p:spPr>
          <a:xfrm>
            <a:off x="2900482" y="7073146"/>
            <a:ext cx="2757249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2"/>
              </a:lnSpc>
              <a:buNone/>
            </a:pPr>
            <a:endParaRPr lang="en-US" sz="1464" dirty="0"/>
          </a:p>
        </p:txBody>
      </p:sp>
      <p:sp>
        <p:nvSpPr>
          <p:cNvPr id="13" name="Text 10"/>
          <p:cNvSpPr/>
          <p:nvPr/>
        </p:nvSpPr>
        <p:spPr>
          <a:xfrm>
            <a:off x="2900482" y="7481888"/>
            <a:ext cx="2757249" cy="237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73"/>
              </a:lnSpc>
              <a:buNone/>
            </a:pPr>
            <a:endParaRPr lang="en-US" sz="1171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456" y="1579959"/>
            <a:ext cx="2757368" cy="275736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936456" y="4569619"/>
            <a:ext cx="2757368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19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민세희</a:t>
            </a:r>
            <a:endParaRPr lang="en-US" sz="2195" dirty="0"/>
          </a:p>
        </p:txBody>
      </p:sp>
      <p:sp>
        <p:nvSpPr>
          <p:cNvPr id="16" name="Text 12"/>
          <p:cNvSpPr/>
          <p:nvPr/>
        </p:nvSpPr>
        <p:spPr>
          <a:xfrm>
            <a:off x="5936456" y="5029557"/>
            <a:ext cx="2757368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2"/>
              </a:lnSpc>
              <a:buNone/>
            </a:pPr>
            <a:r>
              <a:rPr lang="en-US" sz="146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팀원</a:t>
            </a:r>
            <a:endParaRPr lang="en-US" sz="1464" dirty="0"/>
          </a:p>
        </p:txBody>
      </p:sp>
      <p:sp>
        <p:nvSpPr>
          <p:cNvPr id="17" name="Text 13"/>
          <p:cNvSpPr/>
          <p:nvPr/>
        </p:nvSpPr>
        <p:spPr>
          <a:xfrm>
            <a:off x="5936456" y="5438299"/>
            <a:ext cx="2757368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2"/>
              </a:lnSpc>
              <a:buNone/>
            </a:pPr>
            <a:r>
              <a:rPr lang="en-US" sz="146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메인/타일즈</a:t>
            </a:r>
            <a:endParaRPr lang="en-US" sz="1464" dirty="0"/>
          </a:p>
        </p:txBody>
      </p:sp>
      <p:sp>
        <p:nvSpPr>
          <p:cNvPr id="18" name="Text 14"/>
          <p:cNvSpPr/>
          <p:nvPr/>
        </p:nvSpPr>
        <p:spPr>
          <a:xfrm>
            <a:off x="5936456" y="5847040"/>
            <a:ext cx="2757368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2"/>
              </a:lnSpc>
              <a:buNone/>
            </a:pPr>
            <a:r>
              <a:rPr lang="en-US" sz="146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Q&amp;A</a:t>
            </a:r>
            <a:endParaRPr lang="en-US" sz="1464" dirty="0"/>
          </a:p>
        </p:txBody>
      </p:sp>
      <p:sp>
        <p:nvSpPr>
          <p:cNvPr id="19" name="Text 15"/>
          <p:cNvSpPr/>
          <p:nvPr/>
        </p:nvSpPr>
        <p:spPr>
          <a:xfrm>
            <a:off x="5936456" y="6255782"/>
            <a:ext cx="2757368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2"/>
              </a:lnSpc>
              <a:buNone/>
            </a:pPr>
            <a:r>
              <a:rPr lang="en-US" sz="146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공지사항</a:t>
            </a:r>
            <a:endParaRPr lang="en-US" sz="1464" dirty="0"/>
          </a:p>
        </p:txBody>
      </p:sp>
      <p:sp>
        <p:nvSpPr>
          <p:cNvPr id="20" name="Text 16"/>
          <p:cNvSpPr/>
          <p:nvPr/>
        </p:nvSpPr>
        <p:spPr>
          <a:xfrm>
            <a:off x="5936456" y="6664523"/>
            <a:ext cx="2757368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2"/>
              </a:lnSpc>
              <a:buNone/>
            </a:pPr>
            <a:r>
              <a:rPr lang="en-US" sz="146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안드로이드</a:t>
            </a:r>
            <a:endParaRPr lang="en-US" sz="1464" dirty="0"/>
          </a:p>
        </p:txBody>
      </p:sp>
      <p:sp>
        <p:nvSpPr>
          <p:cNvPr id="21" name="Text 17"/>
          <p:cNvSpPr/>
          <p:nvPr/>
        </p:nvSpPr>
        <p:spPr>
          <a:xfrm>
            <a:off x="5936456" y="7073265"/>
            <a:ext cx="2757368" cy="237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73"/>
              </a:lnSpc>
              <a:buNone/>
            </a:pPr>
            <a:endParaRPr lang="en-US" sz="1171" dirty="0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550" y="1579959"/>
            <a:ext cx="2757368" cy="2757368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8972550" y="4569619"/>
            <a:ext cx="2757368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19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배충현</a:t>
            </a:r>
            <a:endParaRPr lang="en-US" sz="2195" dirty="0"/>
          </a:p>
        </p:txBody>
      </p:sp>
      <p:sp>
        <p:nvSpPr>
          <p:cNvPr id="24" name="Text 19"/>
          <p:cNvSpPr/>
          <p:nvPr/>
        </p:nvSpPr>
        <p:spPr>
          <a:xfrm>
            <a:off x="8972550" y="5029557"/>
            <a:ext cx="2757368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2"/>
              </a:lnSpc>
              <a:buNone/>
            </a:pPr>
            <a:r>
              <a:rPr lang="en-US" sz="146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팀원</a:t>
            </a:r>
            <a:endParaRPr lang="en-US" sz="1464" dirty="0"/>
          </a:p>
        </p:txBody>
      </p:sp>
      <p:sp>
        <p:nvSpPr>
          <p:cNvPr id="25" name="Text 20"/>
          <p:cNvSpPr/>
          <p:nvPr/>
        </p:nvSpPr>
        <p:spPr>
          <a:xfrm>
            <a:off x="8972550" y="5438299"/>
            <a:ext cx="2757368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2"/>
              </a:lnSpc>
              <a:buNone/>
            </a:pPr>
            <a:r>
              <a:rPr lang="en-US" sz="146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로그인</a:t>
            </a:r>
            <a:endParaRPr lang="en-US" sz="1464" dirty="0"/>
          </a:p>
        </p:txBody>
      </p:sp>
      <p:sp>
        <p:nvSpPr>
          <p:cNvPr id="26" name="Text 21"/>
          <p:cNvSpPr/>
          <p:nvPr/>
        </p:nvSpPr>
        <p:spPr>
          <a:xfrm>
            <a:off x="8972550" y="5847040"/>
            <a:ext cx="2757368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2"/>
              </a:lnSpc>
              <a:buNone/>
            </a:pPr>
            <a:r>
              <a:rPr lang="en-US" sz="146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회원가입</a:t>
            </a:r>
            <a:endParaRPr lang="en-US" sz="1464" dirty="0"/>
          </a:p>
        </p:txBody>
      </p:sp>
      <p:sp>
        <p:nvSpPr>
          <p:cNvPr id="27" name="Text 22"/>
          <p:cNvSpPr/>
          <p:nvPr/>
        </p:nvSpPr>
        <p:spPr>
          <a:xfrm>
            <a:off x="8972550" y="6255782"/>
            <a:ext cx="2757368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2"/>
              </a:lnSpc>
              <a:buNone/>
            </a:pPr>
            <a:r>
              <a:rPr lang="en-US" sz="146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마이페이지</a:t>
            </a:r>
            <a:endParaRPr lang="en-US" sz="1464" dirty="0"/>
          </a:p>
        </p:txBody>
      </p:sp>
      <p:sp>
        <p:nvSpPr>
          <p:cNvPr id="28" name="Text 23"/>
          <p:cNvSpPr/>
          <p:nvPr/>
        </p:nvSpPr>
        <p:spPr>
          <a:xfrm>
            <a:off x="8972550" y="6664523"/>
            <a:ext cx="2757368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2"/>
              </a:lnSpc>
              <a:buNone/>
            </a:pPr>
            <a:r>
              <a:rPr lang="en-US" sz="146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수정/탈퇴</a:t>
            </a:r>
            <a:endParaRPr lang="en-US" sz="1464" dirty="0"/>
          </a:p>
        </p:txBody>
      </p:sp>
      <p:pic>
        <p:nvPicPr>
          <p:cNvPr id="29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37710" y="45093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감사합니다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3" y="553700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614231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5093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DB - Oracle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3" y="553700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그 외 프로젝트에서 사용한 기능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614231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Oracle 21c / SqlDeveloper</a:t>
            </a:r>
            <a:endParaRPr lang="en-US" sz="1750" dirty="0"/>
          </a:p>
        </p:txBody>
      </p:sp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133957" y="600670"/>
            <a:ext cx="4363164" cy="5454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94"/>
              </a:lnSpc>
              <a:buNone/>
            </a:pPr>
            <a:r>
              <a:rPr lang="en-US" sz="3436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ER - Diagram</a:t>
            </a:r>
            <a:endParaRPr lang="en-US" sz="3436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57" y="1582341"/>
            <a:ext cx="10362486" cy="6046470"/>
          </a:xfrm>
          <a:prstGeom prst="rect">
            <a:avLst/>
          </a:prstGeom>
        </p:spPr>
      </p:pic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02506"/>
            <a:ext cx="5519261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Oracle Sequence &amp; Trigger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2057757"/>
            <a:ext cx="687002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 테이블의 Primary Key 를 유일성을 유지하기 위해 Sequence를 사용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2501979"/>
            <a:ext cx="687002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insert DML에 Trigger를 이용하여 기본키로 삽입해준다.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012" y="2057757"/>
            <a:ext cx="2786896" cy="4919424"/>
          </a:xfrm>
          <a:prstGeom prst="rect">
            <a:avLst/>
          </a:prstGeom>
        </p:spPr>
      </p:pic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475184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04C8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Oracle Procedure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247495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프로시저를 이용하여 센서 데이터 일괄 입력 처리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709" y="3080266"/>
            <a:ext cx="8998982" cy="3674031"/>
          </a:xfrm>
          <a:prstGeom prst="rect">
            <a:avLst/>
          </a:prstGeom>
        </p:spPr>
      </p:pic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1293</Words>
  <Application>Microsoft Office PowerPoint</Application>
  <PresentationFormat>사용자 지정</PresentationFormat>
  <Paragraphs>295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Raleway</vt:lpstr>
      <vt:lpstr>Roboto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학생용</cp:lastModifiedBy>
  <cp:revision>9</cp:revision>
  <dcterms:created xsi:type="dcterms:W3CDTF">2024-03-26T00:31:44Z</dcterms:created>
  <dcterms:modified xsi:type="dcterms:W3CDTF">2024-03-26T03:02:42Z</dcterms:modified>
</cp:coreProperties>
</file>